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9" r:id="rId4"/>
    <p:sldId id="268" r:id="rId5"/>
    <p:sldId id="257" r:id="rId6"/>
    <p:sldId id="270" r:id="rId7"/>
    <p:sldId id="271" r:id="rId8"/>
    <p:sldId id="272" r:id="rId9"/>
    <p:sldId id="273" r:id="rId10"/>
    <p:sldId id="274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39BA8D-C10C-4A4B-AB68-96E225EE3217}" type="datetimeFigureOut">
              <a:rPr lang="es-MX" smtClean="0"/>
              <a:t>21/05/2016</a:t>
            </a:fld>
            <a:endParaRPr lang="es-MX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4E84AF-409A-4E11-BC2D-F5A88D8635C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3212976"/>
            <a:ext cx="8458200" cy="1222375"/>
          </a:xfrm>
        </p:spPr>
        <p:txBody>
          <a:bodyPr/>
          <a:lstStyle/>
          <a:p>
            <a:r>
              <a:rPr lang="es-MX" b="1" dirty="0"/>
              <a:t>El método de proyectos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98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 smtClean="0"/>
              <a:t> 3. Colaboración </a:t>
            </a:r>
            <a:r>
              <a:rPr lang="es-MX" dirty="0"/>
              <a:t>entre los estudiantes, maestros y otras personas involucradas con el </a:t>
            </a:r>
            <a:r>
              <a:rPr lang="es-MX" dirty="0" smtClean="0"/>
              <a:t>fin de </a:t>
            </a:r>
            <a:r>
              <a:rPr lang="es-MX" dirty="0"/>
              <a:t>que el conocimiento sea compartido y distribuido entre los miembros de </a:t>
            </a:r>
            <a:r>
              <a:rPr lang="es-MX" dirty="0" smtClean="0"/>
              <a:t>la “comunidad </a:t>
            </a:r>
            <a:r>
              <a:rPr lang="es-MX" dirty="0"/>
              <a:t>de aprendizaje”.</a:t>
            </a:r>
          </a:p>
          <a:p>
            <a:pPr marL="0" indent="0">
              <a:buNone/>
            </a:pPr>
            <a:r>
              <a:rPr lang="es-MX" dirty="0" smtClean="0"/>
              <a:t> 4</a:t>
            </a:r>
            <a:r>
              <a:rPr lang="es-MX" dirty="0"/>
              <a:t>. El uso de herramientas cognitivas y ambientes de aprendizaje que motiven </a:t>
            </a:r>
            <a:r>
              <a:rPr lang="es-MX" dirty="0" smtClean="0"/>
              <a:t>al estudiante </a:t>
            </a:r>
            <a:r>
              <a:rPr lang="es-MX" dirty="0"/>
              <a:t>a representar sus ideas. Estas herramientas pueden ser: </a:t>
            </a:r>
            <a:r>
              <a:rPr lang="es-MX" dirty="0" smtClean="0"/>
              <a:t>laboratorios computacionales</a:t>
            </a:r>
            <a:r>
              <a:rPr lang="es-MX" dirty="0"/>
              <a:t>, </a:t>
            </a:r>
            <a:r>
              <a:rPr lang="es-MX" dirty="0"/>
              <a:t>hipermedios</a:t>
            </a:r>
            <a:r>
              <a:rPr lang="es-MX" dirty="0"/>
              <a:t>, aplicaciones gráficas y telecomunicaciones.</a:t>
            </a:r>
          </a:p>
        </p:txBody>
      </p:sp>
    </p:spTree>
    <p:extLst>
      <p:ext uri="{BB962C8B-B14F-4D97-AF65-F5344CB8AC3E}">
        <p14:creationId xmlns:p14="http://schemas.microsoft.com/office/powerpoint/2010/main" val="319690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655168"/>
          </a:xfrm>
        </p:spPr>
        <p:txBody>
          <a:bodyPr>
            <a:normAutofit fontScale="90000"/>
          </a:bodyPr>
          <a:lstStyle/>
          <a:p>
            <a:r>
              <a:rPr lang="es-MX" dirty="0"/>
              <a:t>El "</a:t>
            </a:r>
            <a:r>
              <a:rPr lang="es-MX" dirty="0" err="1"/>
              <a:t>Buck</a:t>
            </a:r>
            <a:r>
              <a:rPr lang="es-MX" dirty="0"/>
              <a:t> </a:t>
            </a:r>
            <a:r>
              <a:rPr lang="es-MX" dirty="0" err="1"/>
              <a:t>Institute</a:t>
            </a:r>
            <a:r>
              <a:rPr lang="es-MX" dirty="0"/>
              <a:t>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err="1"/>
              <a:t>Education</a:t>
            </a:r>
            <a:r>
              <a:rPr lang="es-MX" dirty="0"/>
              <a:t>" menciona varios </a:t>
            </a:r>
            <a:r>
              <a:rPr lang="es-MX" dirty="0" smtClean="0"/>
              <a:t>elementos característicos </a:t>
            </a:r>
            <a:r>
              <a:rPr lang="es-MX" dirty="0"/>
              <a:t>del </a:t>
            </a:r>
            <a:r>
              <a:rPr lang="es-MX" dirty="0" smtClean="0"/>
              <a:t>método de </a:t>
            </a:r>
            <a:r>
              <a:rPr lang="es-MX" dirty="0"/>
              <a:t>proyectos: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11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1</a:t>
            </a:r>
            <a:r>
              <a:rPr lang="es-MX" dirty="0"/>
              <a:t>. Los contenidos manejados en el Método de proyectos son significativos y </a:t>
            </a:r>
            <a:r>
              <a:rPr lang="es-MX" dirty="0" smtClean="0"/>
              <a:t>relevantes para </a:t>
            </a:r>
            <a:r>
              <a:rPr lang="es-MX" dirty="0"/>
              <a:t>el alumno ya que presentan situaciones y problemáticas reales.</a:t>
            </a:r>
          </a:p>
        </p:txBody>
      </p:sp>
    </p:spTree>
    <p:extLst>
      <p:ext uri="{BB962C8B-B14F-4D97-AF65-F5344CB8AC3E}">
        <p14:creationId xmlns:p14="http://schemas.microsoft.com/office/powerpoint/2010/main" val="31454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 contenido puede ser: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· </a:t>
            </a:r>
            <a:r>
              <a:rPr lang="es-MX" dirty="0"/>
              <a:t>Presentado de manera realista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· Presentado como un todo, en vez de por fragmentos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· Investigado a profundidad.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 método de proyectos permite a los alumnos: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Formar sus propias representaciones de tópicos y cuestiones complejas.</a:t>
            </a:r>
          </a:p>
          <a:p>
            <a:r>
              <a:rPr lang="es-MX" dirty="0"/>
              <a:t>· Determinar aspectos del contenido que encajan con sus propias habilidades </a:t>
            </a:r>
            <a:r>
              <a:rPr lang="es-MX" dirty="0" smtClean="0"/>
              <a:t>e intereses.</a:t>
            </a:r>
            <a:endParaRPr lang="es-MX" dirty="0"/>
          </a:p>
          <a:p>
            <a:r>
              <a:rPr lang="es-MX" dirty="0"/>
              <a:t>· Trabajar en tópicos actuales que son relevantes y de interés local.</a:t>
            </a:r>
          </a:p>
          <a:p>
            <a:r>
              <a:rPr lang="es-MX" dirty="0"/>
              <a:t>· Delinear el contenido con su experiencia diaria.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88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2. Las </a:t>
            </a:r>
            <a:r>
              <a:rPr lang="es-MX" dirty="0"/>
              <a:t>actividades permiten a los alumnos buscar información para resolver </a:t>
            </a:r>
            <a:r>
              <a:rPr lang="es-MX" dirty="0" smtClean="0"/>
              <a:t>problemas, así </a:t>
            </a:r>
            <a:r>
              <a:rPr lang="es-MX" dirty="0"/>
              <a:t>como construir su propio conocimiento favoreciendo la retención y </a:t>
            </a:r>
            <a:r>
              <a:rPr lang="es-MX" dirty="0" smtClean="0"/>
              <a:t>transferencia del </a:t>
            </a:r>
            <a:r>
              <a:rPr lang="es-MX" dirty="0"/>
              <a:t>mismo.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41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Aprender ideas y habilidades complejas en escenarios realistas.</a:t>
            </a:r>
          </a:p>
          <a:p>
            <a:r>
              <a:rPr lang="es-MX" dirty="0"/>
              <a:t>· Aplicar sus habilidades a una variedad de contextos.</a:t>
            </a:r>
          </a:p>
          <a:p>
            <a:r>
              <a:rPr lang="es-MX" dirty="0"/>
              <a:t>· Combinar sus habilidades completando tareas “expertas”, deberes profesionales,</a:t>
            </a:r>
          </a:p>
          <a:p>
            <a:r>
              <a:rPr lang="es-MX" dirty="0"/>
              <a:t>simulaciones de trabajo o demostraciones de la vida real.</a:t>
            </a:r>
          </a:p>
          <a:p>
            <a:r>
              <a:rPr lang="es-MX" dirty="0"/>
              <a:t>· Resolver problemas.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18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 método de proyectos permite diversas aproximaciones al aprendizaje, ya que: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Ofrece múltiples maneras para los estudiantes de participar y demostrar </a:t>
            </a:r>
            <a:r>
              <a:rPr lang="es-MX" dirty="0" smtClean="0"/>
              <a:t>su conocimiento.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· Puede ser compatible con los estilos de aprendizaje de los estudiantes, tales </a:t>
            </a:r>
            <a:r>
              <a:rPr lang="es-MX" dirty="0" smtClean="0"/>
              <a:t>como aprender </a:t>
            </a:r>
            <a:r>
              <a:rPr lang="es-MX" dirty="0"/>
              <a:t>por sí mismos leyendo y revisando o aprender en grupo leyendo </a:t>
            </a:r>
            <a:r>
              <a:rPr lang="es-MX" dirty="0" smtClean="0"/>
              <a:t>y discutiendo</a:t>
            </a:r>
            <a:r>
              <a:rPr lang="es-MX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70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Permite a los estudiantes alejarse de aquello que hacen típicamente. Por ejemplo, </a:t>
            </a:r>
            <a:r>
              <a:rPr lang="es-MX" dirty="0" smtClean="0"/>
              <a:t>los proyectos </a:t>
            </a:r>
            <a:r>
              <a:rPr lang="es-MX" dirty="0"/>
              <a:t>proveen los medios para que los que acostumbran ser seguidores </a:t>
            </a:r>
            <a:r>
              <a:rPr lang="es-MX" dirty="0" smtClean="0"/>
              <a:t>se conviertan </a:t>
            </a:r>
            <a:r>
              <a:rPr lang="es-MX" dirty="0"/>
              <a:t>en líderes de tareas.</a:t>
            </a:r>
          </a:p>
          <a:p>
            <a:r>
              <a:rPr lang="es-MX" dirty="0"/>
              <a:t>· Provee a los padres importante información acerca del desempeño de sus hijos en </a:t>
            </a:r>
            <a:r>
              <a:rPr lang="es-MX" dirty="0" smtClean="0"/>
              <a:t>la escuela</a:t>
            </a:r>
            <a:r>
              <a:rPr lang="es-MX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39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3</a:t>
            </a:r>
            <a:r>
              <a:rPr lang="es-MX" dirty="0"/>
              <a:t>. Las condiciones en que se desarrollan los proyectos permiten al alumno </a:t>
            </a:r>
            <a:r>
              <a:rPr lang="es-MX" dirty="0" smtClean="0"/>
              <a:t>desarrollar habilidades </a:t>
            </a:r>
            <a:r>
              <a:rPr lang="es-MX" dirty="0"/>
              <a:t>de colaboración, en lugar de competencia ya que la interdependencia y </a:t>
            </a:r>
            <a:r>
              <a:rPr lang="es-MX" dirty="0" smtClean="0"/>
              <a:t>la colaboración </a:t>
            </a:r>
            <a:r>
              <a:rPr lang="es-MX" dirty="0"/>
              <a:t>son cruciales para lograr que el proyecto funcione.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¿Qué es el método de proyectos?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El método de proyectos emerge de una visión de la educación en la cual los </a:t>
            </a:r>
            <a:r>
              <a:rPr lang="es-MX" dirty="0" smtClean="0"/>
              <a:t>estudiantes toman </a:t>
            </a:r>
            <a:r>
              <a:rPr lang="es-MX" dirty="0"/>
              <a:t>una mayor responsabilidad de su propio aprendizaje y en donde aplican, </a:t>
            </a:r>
            <a:r>
              <a:rPr lang="es-MX" dirty="0" smtClean="0"/>
              <a:t>en proyectos </a:t>
            </a:r>
            <a:r>
              <a:rPr lang="es-MX" dirty="0"/>
              <a:t>reales, las habilidades y conocimientos adquiridos en el salón de clase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82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método de proyectos permite a los estudiantes prevenir y resolver </a:t>
            </a:r>
            <a:r>
              <a:rPr lang="es-MX" dirty="0" smtClean="0"/>
              <a:t>conflictos interpersonales </a:t>
            </a:r>
            <a:r>
              <a:rPr lang="es-MX" dirty="0"/>
              <a:t>y crea un ambiente favorable en el que éstos adquieren la confianza </a:t>
            </a:r>
            <a:r>
              <a:rPr lang="es-MX" dirty="0" smtClean="0"/>
              <a:t>para desarrollar </a:t>
            </a:r>
            <a:r>
              <a:rPr lang="es-MX" dirty="0"/>
              <a:t>sus propias habilidades: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53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Ayuda a los estudiantes a desarrollar una variedad de habilidades </a:t>
            </a:r>
            <a:r>
              <a:rPr lang="es-MX" dirty="0" smtClean="0"/>
              <a:t>sociales relacionadas </a:t>
            </a:r>
            <a:r>
              <a:rPr lang="es-MX" dirty="0"/>
              <a:t>con el trabajo en grupo y la negociación.</a:t>
            </a:r>
          </a:p>
          <a:p>
            <a:r>
              <a:rPr lang="es-MX" dirty="0"/>
              <a:t>· Promueve la asimilación de conceptos, valores y formas de </a:t>
            </a:r>
            <a:r>
              <a:rPr lang="es-MX" dirty="0" smtClean="0"/>
              <a:t>pensamiento, especialmente </a:t>
            </a:r>
            <a:r>
              <a:rPr lang="es-MX" dirty="0"/>
              <a:t>aquéllos relacionados con la cooperación y la solución de conflictos.</a:t>
            </a:r>
          </a:p>
          <a:p>
            <a:r>
              <a:rPr lang="es-MX" dirty="0"/>
              <a:t>· Establece un clima no competitivo y de apoyo para los estudiantes.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5896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Provee medios para transferir la responsabilidad del aprendizaje de los maestros a </a:t>
            </a:r>
            <a:r>
              <a:rPr lang="es-MX" dirty="0" smtClean="0"/>
              <a:t>los estudiantes </a:t>
            </a:r>
            <a:r>
              <a:rPr lang="es-MX" dirty="0"/>
              <a:t>en forma completa o parcial.</a:t>
            </a:r>
          </a:p>
          <a:p>
            <a:r>
              <a:rPr lang="es-MX" dirty="0"/>
              <a:t>· Permite a los estudiantes tratar nuevas habilidades y modelar conductas complejas.</a:t>
            </a:r>
          </a:p>
          <a:p>
            <a:r>
              <a:rPr lang="es-MX" dirty="0"/>
              <a:t>· Invita a los estudiantes a explicar o defender su posición ante los demás en </a:t>
            </a:r>
            <a:r>
              <a:rPr lang="es-MX" dirty="0" smtClean="0"/>
              <a:t>sus proyectos </a:t>
            </a:r>
            <a:r>
              <a:rPr lang="es-MX" dirty="0"/>
              <a:t>grupales, para que su aprendizaje sea personal y puedan valorizarlo.</a:t>
            </a:r>
          </a:p>
          <a:p>
            <a:r>
              <a:rPr lang="es-MX" dirty="0"/>
              <a:t>· Sirve como un medio para envolver a los estudiantes que usualmente no participan.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7673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Cuando se usa la tecnología en los proyectos: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expanden las capacidades de los estudiantes para presentar y manipular la</a:t>
            </a:r>
          </a:p>
          <a:p>
            <a:r>
              <a:rPr lang="es-MX" dirty="0"/>
              <a:t>información.</a:t>
            </a:r>
          </a:p>
          <a:p>
            <a:r>
              <a:rPr lang="es-MX" dirty="0"/>
              <a:t>· Se incrementan los intereses y las opciones profesionales de los estudiantes.</a:t>
            </a:r>
          </a:p>
          <a:p>
            <a:r>
              <a:rPr lang="es-MX" dirty="0"/>
              <a:t>· Se multiplican los medios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2418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4</a:t>
            </a:r>
            <a:r>
              <a:rPr lang="es-MX" dirty="0"/>
              <a:t>. El trabajo con proyectos permite al alumno desarrollar habilidades de </a:t>
            </a:r>
            <a:r>
              <a:rPr lang="es-MX" dirty="0" smtClean="0"/>
              <a:t>trabajo productivo</a:t>
            </a:r>
            <a:r>
              <a:rPr lang="es-MX" dirty="0"/>
              <a:t>, así como habilidades de aprendizaje autónomo y de mejora continua.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0964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método de proyectos puede: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Proveer un medio para la introducción y adopción de habilidades profesionales </a:t>
            </a:r>
            <a:r>
              <a:rPr lang="es-MX" dirty="0" smtClean="0"/>
              <a:t>y estrategias </a:t>
            </a:r>
            <a:r>
              <a:rPr lang="es-MX" dirty="0"/>
              <a:t>de disciplina (por ejemplo: investigaciones históricas, antropología, </a:t>
            </a:r>
            <a:r>
              <a:rPr lang="es-MX" dirty="0" smtClean="0"/>
              <a:t>crítica literaria</a:t>
            </a:r>
            <a:r>
              <a:rPr lang="es-MX" dirty="0"/>
              <a:t>, administración de negocios, arquitectura, investigación en el </a:t>
            </a:r>
            <a:r>
              <a:rPr lang="es-MX" dirty="0" smtClean="0"/>
              <a:t>campo científico</a:t>
            </a:r>
            <a:r>
              <a:rPr lang="es-MX" dirty="0"/>
              <a:t>, coreografía).</a:t>
            </a:r>
          </a:p>
          <a:p>
            <a:r>
              <a:rPr lang="es-MX" dirty="0"/>
              <a:t>· Impartir habilidades y estrategias asociadas con la planeación, la conducción, </a:t>
            </a:r>
            <a:r>
              <a:rPr lang="es-MX" dirty="0" smtClean="0"/>
              <a:t>el monitoreo </a:t>
            </a:r>
            <a:r>
              <a:rPr lang="es-MX" dirty="0"/>
              <a:t>y la evaluación de una variedad de investigaciones </a:t>
            </a:r>
            <a:r>
              <a:rPr lang="es-MX" dirty="0" smtClean="0"/>
              <a:t>intelectuales, incluyendo </a:t>
            </a:r>
            <a:r>
              <a:rPr lang="es-MX" dirty="0"/>
              <a:t>resolución de problemas y emitir juicios de valor.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6387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Crear un clima en donde los estudiantes puedan aprender y practicar una variedad </a:t>
            </a:r>
            <a:r>
              <a:rPr lang="es-MX" dirty="0" smtClean="0"/>
              <a:t>de habilidades </a:t>
            </a:r>
            <a:r>
              <a:rPr lang="es-MX" dirty="0"/>
              <a:t>y disposiciones para “aprender a aprender” (por ejemplo: aprendiendo </a:t>
            </a:r>
            <a:r>
              <a:rPr lang="es-MX" dirty="0" smtClean="0"/>
              <a:t>a tomar </a:t>
            </a:r>
            <a:r>
              <a:rPr lang="es-MX" dirty="0"/>
              <a:t>notas, cuestionar, escuchar).</a:t>
            </a:r>
          </a:p>
          <a:p>
            <a:r>
              <a:rPr lang="es-MX" dirty="0"/>
              <a:t>· Ayudar a los estudiantes a desarrollar la iniciativa propia, la persistencia y </a:t>
            </a:r>
            <a:r>
              <a:rPr lang="es-MX" dirty="0" smtClean="0"/>
              <a:t>la autonomía.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5014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Promover y ayudar a desarrollar habilidades </a:t>
            </a:r>
            <a:r>
              <a:rPr lang="es-MX" dirty="0"/>
              <a:t>metacognitivas</a:t>
            </a:r>
            <a:r>
              <a:rPr lang="es-MX" dirty="0"/>
              <a:t> (por </a:t>
            </a:r>
            <a:r>
              <a:rPr lang="es-MX" dirty="0" smtClean="0"/>
              <a:t>ejemplo: autodirección</a:t>
            </a:r>
            <a:r>
              <a:rPr lang="es-MX" dirty="0"/>
              <a:t>, autoevaluación).</a:t>
            </a:r>
          </a:p>
          <a:p>
            <a:r>
              <a:rPr lang="es-MX" dirty="0"/>
              <a:t>· Hacer un aprendizaje significativo integrando conceptos a través de áreas </a:t>
            </a:r>
            <a:r>
              <a:rPr lang="es-MX" dirty="0" smtClean="0"/>
              <a:t>de diferentes </a:t>
            </a:r>
            <a:r>
              <a:rPr lang="es-MX" dirty="0"/>
              <a:t>materias.</a:t>
            </a:r>
          </a:p>
          <a:p>
            <a:r>
              <a:rPr lang="es-MX" dirty="0"/>
              <a:t>· Ligar metas cognitivas, sociales, emocionales y </a:t>
            </a:r>
            <a:r>
              <a:rPr lang="es-MX" dirty="0" smtClean="0"/>
              <a:t>auto administrativas </a:t>
            </a:r>
            <a:r>
              <a:rPr lang="es-MX" dirty="0"/>
              <a:t>con la vida real.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706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/>
              <a:t>Cómo se organiza el método de proyectos</a:t>
            </a:r>
            <a:endParaRPr lang="es-MX" dirty="0"/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853670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60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método de proyectos busca enfrentar a los alumnos a situaciones que los lleven a rescatar, comprender y aplicar aquello que aprenden como una herramienta para resolver problemas o proponer mejoras en las comunidades en donde se desenvuelven.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estudiantes buscan soluciones a problemas no triviales al: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· </a:t>
            </a:r>
            <a:r>
              <a:rPr lang="es-MX" dirty="0"/>
              <a:t>Hacer y depurar preguntas.</a:t>
            </a:r>
          </a:p>
          <a:p>
            <a:r>
              <a:rPr lang="es-MX" dirty="0"/>
              <a:t>· Debatir ideas.</a:t>
            </a:r>
          </a:p>
          <a:p>
            <a:r>
              <a:rPr lang="es-MX" dirty="0"/>
              <a:t>· Hacer predicciones.</a:t>
            </a:r>
          </a:p>
          <a:p>
            <a:r>
              <a:rPr lang="es-MX" dirty="0"/>
              <a:t>· Diseñar planes y/o experimentos.</a:t>
            </a:r>
          </a:p>
          <a:p>
            <a:r>
              <a:rPr lang="es-MX" dirty="0"/>
              <a:t>· Recolectar y analizar datos.</a:t>
            </a:r>
          </a:p>
          <a:p>
            <a:r>
              <a:rPr lang="es-MX" dirty="0"/>
              <a:t>· Establecer conclusiones.</a:t>
            </a:r>
          </a:p>
          <a:p>
            <a:r>
              <a:rPr lang="es-MX" dirty="0"/>
              <a:t>· Comunicar sus ideas y descubrimientos a otros.</a:t>
            </a:r>
          </a:p>
          <a:p>
            <a:r>
              <a:rPr lang="es-MX" dirty="0"/>
              <a:t>· Hacer nuevas preguntas.</a:t>
            </a:r>
          </a:p>
          <a:p>
            <a:r>
              <a:rPr lang="es-MX" dirty="0"/>
              <a:t>· Crear artefactos </a:t>
            </a:r>
          </a:p>
        </p:txBody>
      </p:sp>
    </p:spTree>
    <p:extLst>
      <p:ext uri="{BB962C8B-B14F-4D97-AF65-F5344CB8AC3E}">
        <p14:creationId xmlns:p14="http://schemas.microsoft.com/office/powerpoint/2010/main" val="10520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El método de proyectos puede ser definido </a:t>
            </a:r>
            <a:r>
              <a:rPr lang="es-MX" dirty="0" smtClean="0"/>
              <a:t>como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8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s-MX" dirty="0"/>
              <a:t>El método de proyectos es una estrategia de aprendizaje que se enfoca a los </a:t>
            </a:r>
            <a:r>
              <a:rPr lang="es-MX" dirty="0" smtClean="0"/>
              <a:t>conceptos centrales </a:t>
            </a:r>
            <a:r>
              <a:rPr lang="es-MX" dirty="0"/>
              <a:t>y principios de una disciplina, involucra a los estudiantes en la solución </a:t>
            </a:r>
            <a:r>
              <a:rPr lang="es-MX" dirty="0" smtClean="0"/>
              <a:t>de problemas </a:t>
            </a:r>
            <a:r>
              <a:rPr lang="es-MX" dirty="0"/>
              <a:t>y otras tareas significativas, les permite trabajar de manera autónoma </a:t>
            </a:r>
            <a:r>
              <a:rPr lang="es-MX" dirty="0" smtClean="0"/>
              <a:t>para construir </a:t>
            </a:r>
            <a:r>
              <a:rPr lang="es-MX" dirty="0"/>
              <a:t>su propio aprendizaje y culmina en resultados reales generados por </a:t>
            </a:r>
            <a:r>
              <a:rPr lang="es-MX" dirty="0" smtClean="0"/>
              <a:t>ellos mismos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40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¿Por que es importante trabajarlo 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Al trabajar con proyectos, el alumno aprende a investigar utilizando las técnicas </a:t>
            </a:r>
            <a:r>
              <a:rPr lang="es-MX" dirty="0" smtClean="0"/>
              <a:t>propias de </a:t>
            </a:r>
            <a:r>
              <a:rPr lang="es-MX" dirty="0"/>
              <a:t>las disciplinas en cuestión, llevándolo así a la aplicación de estos conocimientos </a:t>
            </a:r>
            <a:r>
              <a:rPr lang="es-MX" dirty="0" smtClean="0"/>
              <a:t>a </a:t>
            </a:r>
            <a:r>
              <a:rPr lang="es-MX" dirty="0"/>
              <a:t>otras situaciones.</a:t>
            </a:r>
          </a:p>
        </p:txBody>
      </p:sp>
    </p:spTree>
    <p:extLst>
      <p:ext uri="{BB962C8B-B14F-4D97-AF65-F5344CB8AC3E}">
        <p14:creationId xmlns:p14="http://schemas.microsoft.com/office/powerpoint/2010/main" val="10388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91264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Características </a:t>
            </a:r>
            <a:r>
              <a:rPr lang="es-MX" dirty="0"/>
              <a:t>que facilitan el manejo del método </a:t>
            </a:r>
            <a:r>
              <a:rPr lang="es-MX" dirty="0" smtClean="0"/>
              <a:t>de proyectos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52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1. Un </a:t>
            </a:r>
            <a:r>
              <a:rPr lang="es-MX" dirty="0"/>
              <a:t>planteamiento que se basa en un problema real y que involucra distintas áreas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2. Oportunidades para que los estudiantes realicen investigaciones que les </a:t>
            </a:r>
            <a:r>
              <a:rPr lang="es-MX" dirty="0" smtClean="0"/>
              <a:t>permitan aprender </a:t>
            </a:r>
            <a:r>
              <a:rPr lang="es-MX" dirty="0"/>
              <a:t>nuevos conceptos, aplicar la información y representar su conocimiento </a:t>
            </a:r>
            <a:r>
              <a:rPr lang="es-MX" dirty="0" smtClean="0"/>
              <a:t>de diversas </a:t>
            </a:r>
            <a:r>
              <a:rPr lang="es-MX" dirty="0"/>
              <a:t>formas.</a:t>
            </a:r>
          </a:p>
        </p:txBody>
      </p:sp>
    </p:spTree>
    <p:extLst>
      <p:ext uri="{BB962C8B-B14F-4D97-AF65-F5344CB8AC3E}">
        <p14:creationId xmlns:p14="http://schemas.microsoft.com/office/powerpoint/2010/main" val="217902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1147</Words>
  <Application>Microsoft Office PowerPoint</Application>
  <PresentationFormat>Presentación en pantalla (4:3)</PresentationFormat>
  <Paragraphs>73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Viajes</vt:lpstr>
      <vt:lpstr>El método de proyectos</vt:lpstr>
      <vt:lpstr>¿Qué es el método de proyectos?</vt:lpstr>
      <vt:lpstr>Presentación de PowerPoint</vt:lpstr>
      <vt:lpstr>Los estudiantes buscan soluciones a problemas no triviales al: </vt:lpstr>
      <vt:lpstr>El método de proyectos puede ser definido como</vt:lpstr>
      <vt:lpstr>Presentación de PowerPoint</vt:lpstr>
      <vt:lpstr>¿Por que es importante trabajarlo ?</vt:lpstr>
      <vt:lpstr>Características que facilitan el manejo del método de proyectos</vt:lpstr>
      <vt:lpstr>Presentación de PowerPoint</vt:lpstr>
      <vt:lpstr>Presentación de PowerPoint</vt:lpstr>
      <vt:lpstr>El "Buck Institute for Education" menciona varios elementos característicos del método de proyectos: </vt:lpstr>
      <vt:lpstr>Presentación de PowerPoint</vt:lpstr>
      <vt:lpstr>El contenido puede ser: </vt:lpstr>
      <vt:lpstr>El método de proyectos permite a los alumnos:</vt:lpstr>
      <vt:lpstr>Presentación de PowerPoint</vt:lpstr>
      <vt:lpstr>Presentación de PowerPoint</vt:lpstr>
      <vt:lpstr>El método de proyectos permite diversas aproximaciones al aprendizaje, ya que: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Cuando se usa la tecnología en los proyectos:</vt:lpstr>
      <vt:lpstr>Presentación de PowerPoint</vt:lpstr>
      <vt:lpstr>El método de proyectos puede:</vt:lpstr>
      <vt:lpstr>Presentación de PowerPoint</vt:lpstr>
      <vt:lpstr>Presentación de PowerPoint</vt:lpstr>
      <vt:lpstr>Cómo se organiza el método de proyectos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método de proyectos</dc:title>
  <dc:creator>Luffi</dc:creator>
  <cp:lastModifiedBy>Luffi</cp:lastModifiedBy>
  <cp:revision>9</cp:revision>
  <dcterms:created xsi:type="dcterms:W3CDTF">2016-05-21T20:46:18Z</dcterms:created>
  <dcterms:modified xsi:type="dcterms:W3CDTF">2016-05-21T22:25:21Z</dcterms:modified>
</cp:coreProperties>
</file>